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5" r:id="rId20"/>
    <p:sldId id="294" r:id="rId21"/>
    <p:sldId id="296" r:id="rId22"/>
    <p:sldId id="274" r:id="rId23"/>
    <p:sldId id="275" r:id="rId24"/>
    <p:sldId id="276" r:id="rId25"/>
    <p:sldId id="278" r:id="rId26"/>
    <p:sldId id="277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7" r:id="rId35"/>
    <p:sldId id="288" r:id="rId36"/>
    <p:sldId id="297" r:id="rId37"/>
    <p:sldId id="289" r:id="rId38"/>
    <p:sldId id="291" r:id="rId39"/>
    <p:sldId id="292" r:id="rId40"/>
    <p:sldId id="293" r:id="rId41"/>
    <p:sldId id="286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B"/>
    <a:srgbClr val="FFFF6B"/>
    <a:srgbClr val="FFFF29"/>
    <a:srgbClr val="FFFF00"/>
    <a:srgbClr val="33CC33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09FEFE-5817-440E-ACA4-86DBA7460132}" type="datetimeFigureOut">
              <a:rPr lang="en-US"/>
              <a:pPr/>
              <a:t>5/4/2009</a:t>
            </a:fld>
            <a:endParaRPr lang="en-US"/>
          </a:p>
        </p:txBody>
      </p:sp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78C31C-EB3B-4C7C-A84B-63A7C2D09D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034CC1-4372-4ABF-B82A-E68C4AD7C94F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E19E-2318-4CD8-B5B4-EC6C390F06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53F6B8-79E0-4389-B69C-183178307AB1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8189E-30D5-442D-BDD7-3EAC1385F8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D9FD07-181C-4FB0-B66E-F5F780A3CF43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1CF1E-40E9-4A12-95B1-B1460F710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82B780-8344-41EF-BED3-B3D30BD67D40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DAD4E-02CC-4ED7-A699-B16E2EB59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EBA73D-6BC4-4C5E-BB33-C3CA71337B2E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867B0-6553-436B-8E61-9B8EBA42BB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0029AA-C321-4E3B-91F2-E3C5A853B886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46D30-63FF-40A5-A562-E5A1DB29D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68966-416F-4670-94AA-B23F54756124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C7651-80E9-44A6-87B8-1FF568ED3B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7B290-6484-4F8C-88C0-C3402E68A416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BF1F0-1AF9-4DE8-914C-49D3AAFFCD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CE28BD-C466-4565-8A5F-59B39DA8FE72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0F66B-D091-42FD-AE10-2704A9F169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B9FFE-258A-47E4-861E-E8B81A4F1A8E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02624-0C2B-4A14-B3AD-72CA652A5C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4AB9F-9DB1-42A9-8FB3-E709901BF10A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2281A-69B9-4AC5-897C-538E2200E7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FFFF00">
                <a:gamma/>
                <a:tint val="1176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scpbkbts_apple_w_worm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9425" y="5791200"/>
            <a:ext cx="968375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636D7E5-49A5-49B4-BCB0-D80041CBFDC1}" type="datetime1">
              <a:rPr lang="en-US"/>
              <a:pPr/>
              <a:t>5/4/2009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80425" y="6443663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AFC44EFD-8306-4F6F-B15A-21568BE70E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455613" y="1600200"/>
            <a:ext cx="82264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ritingfix.com/traits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elane@iusd.org" TargetMode="External"/><Relationship Id="rId2" Type="http://schemas.openxmlformats.org/officeDocument/2006/relationships/hyperlink" Target="mailto:amadden@iusd.or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Introduction to the 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Six(+1) Traits of Writing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7086600" cy="1752600"/>
          </a:xfrm>
        </p:spPr>
        <p:txBody>
          <a:bodyPr/>
          <a:lstStyle/>
          <a:p>
            <a:r>
              <a:rPr lang="en-US" sz="2800">
                <a:latin typeface="Comic Sans MS" pitchFamily="66" charset="0"/>
              </a:rPr>
              <a:t>Presented by</a:t>
            </a:r>
            <a:br>
              <a:rPr lang="en-US" sz="2800">
                <a:latin typeface="Comic Sans MS" pitchFamily="66" charset="0"/>
              </a:rPr>
            </a:br>
            <a:r>
              <a:rPr lang="en-US" sz="2800">
                <a:latin typeface="Comic Sans MS" pitchFamily="66" charset="0"/>
              </a:rPr>
              <a:t>Anne Marie Madden and Erin Lane</a:t>
            </a:r>
          </a:p>
          <a:p>
            <a:r>
              <a:rPr lang="en-US" sz="2800">
                <a:latin typeface="Comic Sans MS" pitchFamily="66" charset="0"/>
              </a:rPr>
              <a:t>March 3, 2009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848600" y="5638800"/>
            <a:ext cx="12954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5" name="Picture 7" descr="apple-penc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7138" y="5705475"/>
            <a:ext cx="1609725" cy="923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FAAF-A534-4FD1-A4C3-9580104DD821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3: Use the language of the traits whenever possible.</a:t>
            </a:r>
            <a:endParaRPr lang="en-US"/>
          </a:p>
          <a:p>
            <a:r>
              <a:rPr lang="en-US"/>
              <a:t>Make sure YOU know them and refer to them often.</a:t>
            </a:r>
          </a:p>
          <a:p>
            <a:r>
              <a:rPr lang="en-US"/>
              <a:t>Have class develop posters using their own ideas and language to describe each trait.</a:t>
            </a:r>
          </a:p>
          <a:p>
            <a:r>
              <a:rPr lang="en-US"/>
              <a:t>Hang these posters in your classroom.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CF23-A724-4D31-AA94-42D8F09F3F22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4: Teach students to be assessors of their own and others’ work.</a:t>
            </a:r>
            <a:endParaRPr lang="en-US"/>
          </a:p>
          <a:p>
            <a:r>
              <a:rPr lang="en-US"/>
              <a:t>Once a week (or more!), have students assess and discuss a piece of writing by an </a:t>
            </a:r>
            <a:r>
              <a:rPr lang="en-US" i="1"/>
              <a:t>anonymous</a:t>
            </a:r>
            <a:r>
              <a:rPr lang="en-US"/>
              <a:t> student writer or by any writer who is not a member of the class.</a:t>
            </a:r>
          </a:p>
          <a:p>
            <a:r>
              <a:rPr lang="en-US"/>
              <a:t>Start with papers that are obviously strong or weak (grade level is not important).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F36DF-FA53-46DC-8B95-954B1A28D30E}" type="slidenum">
              <a:rPr lang="en-US"/>
              <a:pPr/>
              <a:t>12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4: Teach students to be assessors of their own and others’ work, cont.</a:t>
            </a:r>
          </a:p>
          <a:p>
            <a:r>
              <a:rPr lang="en-US"/>
              <a:t>Read the papers aloud.</a:t>
            </a:r>
          </a:p>
          <a:p>
            <a:r>
              <a:rPr lang="en-US"/>
              <a:t>Ask students to justify their scores.</a:t>
            </a:r>
          </a:p>
        </p:txBody>
      </p:sp>
      <p:pic>
        <p:nvPicPr>
          <p:cNvPr id="13316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1C3B-1D2B-46B4-8D4C-0E2F1448FB0F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5: Use literature to illustrate the traits.</a:t>
            </a:r>
          </a:p>
          <a:p>
            <a:r>
              <a:rPr lang="en-US"/>
              <a:t>You do not need to read a whole book to demonstrate strong/weak use of a trait.</a:t>
            </a:r>
          </a:p>
          <a:p>
            <a:r>
              <a:rPr lang="en-US"/>
              <a:t>Collect samples from everywhere.</a:t>
            </a:r>
          </a:p>
          <a:p>
            <a:r>
              <a:rPr lang="en-US"/>
              <a:t>Web sites with literature lessons to illustrate the traits:</a:t>
            </a:r>
          </a:p>
          <a:p>
            <a:pPr>
              <a:buFontTx/>
              <a:buNone/>
            </a:pPr>
            <a:r>
              <a:rPr lang="en-US" sz="1800" b="1"/>
              <a:t>	*http://www.kimskorner4teachertalk.com/writing/sixtrait/menu.htm</a:t>
            </a:r>
          </a:p>
          <a:p>
            <a:pPr>
              <a:buFontTx/>
              <a:buNone/>
            </a:pPr>
            <a:r>
              <a:rPr lang="en-US" sz="1800" b="1"/>
              <a:t>	*http://writingfix.com/traits.htm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AE6D-A4D7-43AE-87B5-B54D7924ED72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6: Use focused lessons.</a:t>
            </a:r>
          </a:p>
          <a:p>
            <a:r>
              <a:rPr lang="en-US"/>
              <a:t>Although our goal is for students to incorporate all traits into their writing, focusing lessons on the characteristics of individual traits can help make them more clear.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6093-C7BC-455C-999D-E90A73448C3E}" type="slidenum">
              <a:rPr lang="en-US"/>
              <a:pPr/>
              <a:t>15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Ideas and Content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Main idea or message is clear</a:t>
            </a:r>
          </a:p>
          <a:p>
            <a:r>
              <a:rPr lang="en-US"/>
              <a:t>Details are added to make the piece more interesting</a:t>
            </a:r>
          </a:p>
          <a:p>
            <a:r>
              <a:rPr lang="en-US"/>
              <a:t>Show not tell writing</a:t>
            </a:r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6687-90AD-48B8-ADEB-8FB4276724D4}" type="slidenum">
              <a:rPr lang="en-US"/>
              <a:pPr/>
              <a:t>16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Teaching the Ideas Trait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514350" indent="-514350">
              <a:buFont typeface="Times New Roman" pitchFamily="18" charset="0"/>
              <a:buAutoNum type="arabicPeriod"/>
            </a:pPr>
            <a:r>
              <a:rPr lang="en-US"/>
              <a:t>Selecting an idea (topic)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/>
              <a:t>Narrowing the idea (focus)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/>
              <a:t>Elaborating on the idea (development)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/>
              <a:t>Discovering the best information to convey the idea (details)</a:t>
            </a:r>
          </a:p>
          <a:p>
            <a:pPr marL="514350" indent="-514350">
              <a:buFontTx/>
              <a:buNone/>
            </a:pPr>
            <a:r>
              <a:rPr lang="en-US" sz="2800" i="1"/>
              <a:t>*Lesson ideas begin on page 8 of your packet.</a:t>
            </a:r>
          </a:p>
          <a:p>
            <a:pPr marL="514350" indent="-514350">
              <a:buFontTx/>
              <a:buNone/>
            </a:pPr>
            <a:r>
              <a:rPr lang="en-US" sz="2800" i="1"/>
              <a:t>*I Remember… poem</a:t>
            </a:r>
          </a:p>
          <a:p>
            <a:pPr marL="514350" indent="-514350">
              <a:buFontTx/>
              <a:buNone/>
            </a:pPr>
            <a:endParaRPr lang="en-US"/>
          </a:p>
          <a:p>
            <a:pPr marL="514350" indent="-514350"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F7D0-CA96-445F-BFA7-5A17097416DD}" type="slidenum">
              <a:rPr lang="en-US"/>
              <a:pPr/>
              <a:t>17</a:t>
            </a:fld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9699" name="Rectangle 3"/>
          <p:cNvGraphicFramePr>
            <a:graphicFrameLocks noGrp="1"/>
          </p:cNvGraphicFramePr>
          <p:nvPr>
            <p:ph type="body" idx="4294967295"/>
          </p:nvPr>
        </p:nvGraphicFramePr>
        <p:xfrm>
          <a:off x="690563" y="495300"/>
          <a:ext cx="7745412" cy="5761038"/>
        </p:xfrm>
        <a:graphic>
          <a:graphicData uri="http://schemas.openxmlformats.org/presentationml/2006/ole">
            <p:oleObj spid="_x0000_s29699" name="Document" r:id="rId3" imgW="9156749" imgH="6810206" progId="Word.Document.8">
              <p:embed/>
            </p:oleObj>
          </a:graphicData>
        </a:graphic>
      </p:graphicFrame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189A-3220-45CD-874F-9DDB7795A1AB}" type="slidenum">
              <a:rPr lang="en-US"/>
              <a:pPr/>
              <a:t>18</a:t>
            </a:fld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Super Sentences?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800"/>
              <a:t>Help students develop simple </a:t>
            </a:r>
            <a:r>
              <a:rPr lang="en-US" sz="2800" b="1" u="sng"/>
              <a:t>ideas</a:t>
            </a:r>
            <a:r>
              <a:rPr lang="en-US" sz="2800"/>
              <a:t> into more complex ideas and sentences. </a:t>
            </a:r>
          </a:p>
          <a:p>
            <a:r>
              <a:rPr lang="en-US" sz="2800"/>
              <a:t>Encourage students to add more details and allows an opportunity for further teaching of </a:t>
            </a:r>
            <a:r>
              <a:rPr lang="en-US" sz="2800" b="1" u="sng"/>
              <a:t>word choice</a:t>
            </a:r>
            <a:r>
              <a:rPr lang="en-US" sz="2800" b="1"/>
              <a:t>.</a:t>
            </a:r>
            <a:endParaRPr lang="en-US" sz="2800"/>
          </a:p>
          <a:p>
            <a:r>
              <a:rPr lang="en-US" sz="2800"/>
              <a:t>Teach parts of speech [Article, adjective, noun (subject), verb (predicate), How?, Why?, When?, Where? (Prepositional Phrase)]</a:t>
            </a:r>
          </a:p>
          <a:p>
            <a:r>
              <a:rPr lang="en-US" sz="2800"/>
              <a:t>There is no “correct order” that needs to be followed for teaching this activity.</a:t>
            </a: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F2CCE-1AA6-4BAF-8A7A-33457069093A}" type="slidenum">
              <a:rPr lang="en-US"/>
              <a:pPr/>
              <a:t>19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 Sentences</a:t>
            </a:r>
          </a:p>
        </p:txBody>
      </p:sp>
      <p:pic>
        <p:nvPicPr>
          <p:cNvPr id="61444" name="Picture 4" descr="super_sent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758950"/>
            <a:ext cx="5614988" cy="473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A9F9-E8B8-4A1C-8FA8-ACEF569F9FAC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Guidelines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Demonstrate mutual respect</a:t>
            </a:r>
          </a:p>
          <a:p>
            <a:r>
              <a:rPr lang="en-US"/>
              <a:t>Engage in respectful listening</a:t>
            </a:r>
          </a:p>
          <a:p>
            <a:r>
              <a:rPr lang="en-US"/>
              <a:t>Contribute to your own and others’ learning</a:t>
            </a:r>
          </a:p>
          <a:p>
            <a:r>
              <a:rPr lang="en-US"/>
              <a:t>Seek personal connections</a:t>
            </a:r>
          </a:p>
          <a:p>
            <a:r>
              <a:rPr lang="en-US"/>
              <a:t>Set aside “judgementalness”</a:t>
            </a:r>
          </a:p>
        </p:txBody>
      </p:sp>
      <p:pic>
        <p:nvPicPr>
          <p:cNvPr id="3076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F9EA-FFDC-435F-9CBC-37C1E056FE0A}" type="slidenum">
              <a:rPr lang="en-US"/>
              <a:pPr/>
              <a:t>20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Practice/Table Talk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Create a Super Sentence that would be appropriate for your grade level.</a:t>
            </a:r>
          </a:p>
          <a:p>
            <a:r>
              <a:rPr lang="en-US"/>
              <a:t>Share the Super Sentence that you created with your table. </a:t>
            </a:r>
          </a:p>
          <a:p>
            <a:r>
              <a:rPr lang="en-US"/>
              <a:t>Discuss how this activity might fit into your current writing/grammar routine. 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843A-617B-47DC-836E-16CB9F5E866A}" type="slidenum">
              <a:rPr lang="en-US"/>
              <a:pPr/>
              <a:t>21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For teachers:</a:t>
            </a:r>
          </a:p>
          <a:p>
            <a:r>
              <a:rPr lang="en-US"/>
              <a:t>Look at identified areas of writing as separate pieces</a:t>
            </a:r>
          </a:p>
          <a:p>
            <a:r>
              <a:rPr lang="en-US"/>
              <a:t>Score each area of writing separately</a:t>
            </a:r>
          </a:p>
          <a:p>
            <a:pPr>
              <a:buFontTx/>
              <a:buNone/>
            </a:pPr>
            <a:r>
              <a:rPr lang="en-US"/>
              <a:t>For students:</a:t>
            </a:r>
          </a:p>
          <a:p>
            <a:r>
              <a:rPr lang="en-US"/>
              <a:t>Understand writing as an ongoing process</a:t>
            </a:r>
          </a:p>
          <a:p>
            <a:r>
              <a:rPr lang="en-US"/>
              <a:t>Understand difference between revising and editing</a:t>
            </a:r>
          </a:p>
        </p:txBody>
      </p:sp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2259-20B6-40F3-A33D-862DACDCF328}" type="slidenum">
              <a:rPr lang="en-US"/>
              <a:pPr/>
              <a:t>22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Step 1: Gather student papers to be assessed.</a:t>
            </a:r>
          </a:p>
          <a:p>
            <a:pPr>
              <a:buFontTx/>
              <a:buNone/>
            </a:pPr>
            <a:r>
              <a:rPr lang="en-US"/>
              <a:t>Step 2:  Select a rubric or scoring guide and read from the highest performance level to the lowest so you understand each level.</a:t>
            </a:r>
          </a:p>
          <a:p>
            <a:pPr>
              <a:buFontTx/>
              <a:buNone/>
            </a:pPr>
            <a:r>
              <a:rPr lang="en-US"/>
              <a:t>Step 3: Determine which of the level descriptors most closely matches student writing.</a:t>
            </a:r>
          </a:p>
        </p:txBody>
      </p:sp>
      <p:pic>
        <p:nvPicPr>
          <p:cNvPr id="32772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6CBA-23F7-4BBD-A0B2-6A4E970A98D8}" type="slidenum">
              <a:rPr lang="en-US"/>
              <a:pPr/>
              <a:t>23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Assessing the Traits with Rubrics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Step 4: Read one of the student papers carefully. Make sure you avoid skimming or scanning the paper. Even experienced readers can make assumptions and be fooled.</a:t>
            </a:r>
          </a:p>
          <a:p>
            <a:pPr>
              <a:buFontTx/>
              <a:buNone/>
            </a:pPr>
            <a:r>
              <a:rPr lang="en-US"/>
              <a:t>Step 5:  Assess the paper for the trait, assigning a score, 1-5.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AC91-B4C5-4FE5-8859-75B4C8BDD881}" type="slidenum">
              <a:rPr lang="en-US"/>
              <a:pPr/>
              <a:t>24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What parts of the Ideas trait do your students find problematic (generating ideas, narrowing the topic, developing the topic with interesting details)?</a:t>
            </a:r>
          </a:p>
          <a:p>
            <a:r>
              <a:rPr lang="en-US"/>
              <a:t>Why do you think they have these difficulties?</a:t>
            </a:r>
          </a:p>
          <a:p>
            <a:r>
              <a:rPr lang="en-US"/>
              <a:t>How and when will you teach this trait?</a:t>
            </a:r>
          </a:p>
        </p:txBody>
      </p:sp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81F0-001A-4B99-9F37-72BEF5ABB80D}" type="slidenum">
              <a:rPr lang="en-US"/>
              <a:pPr/>
              <a:t>25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Structure of the paper</a:t>
            </a:r>
          </a:p>
          <a:p>
            <a:r>
              <a:rPr lang="en-US"/>
              <a:t>Links ideas</a:t>
            </a:r>
          </a:p>
          <a:p>
            <a:r>
              <a:rPr lang="en-US"/>
              <a:t>Creates a sense of order, sequence, or pattern</a:t>
            </a:r>
          </a:p>
          <a:p>
            <a:r>
              <a:rPr lang="en-US"/>
              <a:t>Introduction, transitions, conclusion</a:t>
            </a:r>
          </a:p>
        </p:txBody>
      </p:sp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6FA1-3E1F-4000-A98C-14F4A96D4E8E}" type="slidenum">
              <a:rPr lang="en-US"/>
              <a:pPr/>
              <a:t>26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Organization Trait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Writing an introduction that hooks the reader (pg. 26)</a:t>
            </a:r>
          </a:p>
          <a:p>
            <a:r>
              <a:rPr lang="en-US"/>
              <a:t>Developing a middle that is logically organized and contains clearly linked details (pgs. 29-33)</a:t>
            </a:r>
          </a:p>
          <a:p>
            <a:r>
              <a:rPr lang="en-US"/>
              <a:t>Writing a conclusion that leaves the reader feeling satisfied (pgs. 27-28)</a:t>
            </a:r>
          </a:p>
          <a:p>
            <a:pPr>
              <a:buFontTx/>
              <a:buNone/>
            </a:pPr>
            <a:r>
              <a:rPr lang="en-US"/>
              <a:t>*</a:t>
            </a:r>
            <a:r>
              <a:rPr lang="en-US" sz="2800" i="1"/>
              <a:t>Lesson ideas begin on page 21, with more specifically for primary on page 37.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778F0-21FA-4B32-8069-1577C6A6DC93}" type="slidenum">
              <a:rPr lang="en-US"/>
              <a:pPr/>
              <a:t>27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What does organization currently look like in your students’ writing?</a:t>
            </a:r>
          </a:p>
          <a:p>
            <a:r>
              <a:rPr lang="en-US"/>
              <a:t>Which aspects of organization do they find most challenging?</a:t>
            </a:r>
          </a:p>
          <a:p>
            <a:r>
              <a:rPr lang="en-US"/>
              <a:t>How do you plan to teach this trait in your class?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580-DE39-40BC-8DBF-D2CFA872E604}" type="slidenum">
              <a:rPr lang="en-US"/>
              <a:pPr/>
              <a:t>28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Voice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Shows the writer’s personality.</a:t>
            </a:r>
          </a:p>
          <a:p>
            <a:r>
              <a:rPr lang="en-US"/>
              <a:t>Brings the topic to life for the reader.</a:t>
            </a:r>
          </a:p>
          <a:p>
            <a:r>
              <a:rPr lang="en-US"/>
              <a:t>Demonstrates awareness of audience.</a:t>
            </a:r>
          </a:p>
          <a:p>
            <a:r>
              <a:rPr lang="en-US"/>
              <a:t>Appropriate for topic and purpose of the paper.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38916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85A1-61D9-46E8-8545-626213DA0756}" type="slidenum">
              <a:rPr lang="en-US"/>
              <a:pPr/>
              <a:t>29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Voice Trait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Speaks directly to the reader on an emotional level.</a:t>
            </a:r>
          </a:p>
          <a:p>
            <a:r>
              <a:rPr lang="en-US"/>
              <a:t>Experiments with style to match the purpose and audience.</a:t>
            </a:r>
          </a:p>
          <a:p>
            <a:r>
              <a:rPr lang="en-US"/>
              <a:t>Takes risks by revealing the person behind the words.</a:t>
            </a:r>
          </a:p>
          <a:p>
            <a:pPr>
              <a:buFontTx/>
              <a:buNone/>
            </a:pPr>
            <a:r>
              <a:rPr lang="en-US" sz="2800"/>
              <a:t>*</a:t>
            </a:r>
            <a:r>
              <a:rPr lang="en-US" sz="2800" i="1"/>
              <a:t>Lesson ideas begin on page 47.</a:t>
            </a:r>
          </a:p>
          <a:p>
            <a:pPr>
              <a:buFontTx/>
              <a:buNone/>
            </a:pPr>
            <a:r>
              <a:rPr lang="en-US" sz="2800" i="1"/>
              <a:t>*One of the best ways to teach voice is to show the absence of voice.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6554-22D5-48D7-9F63-DFB7B923FF27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Outcomes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Learn and become comfortable with the Six Traits of writing</a:t>
            </a:r>
          </a:p>
          <a:p>
            <a:r>
              <a:rPr lang="en-US"/>
              <a:t>Learn how to use the Six Traits as they apply to:</a:t>
            </a:r>
          </a:p>
          <a:p>
            <a:pPr lvl="1"/>
            <a:r>
              <a:rPr lang="en-US"/>
              <a:t>Assessment</a:t>
            </a:r>
          </a:p>
          <a:p>
            <a:pPr lvl="1"/>
            <a:r>
              <a:rPr lang="en-US"/>
              <a:t>Instruction</a:t>
            </a:r>
          </a:p>
          <a:p>
            <a:pPr lvl="1"/>
            <a:r>
              <a:rPr lang="en-US"/>
              <a:t>Revision</a:t>
            </a:r>
          </a:p>
          <a:p>
            <a:r>
              <a:rPr lang="en-US"/>
              <a:t>Apply the Six Traits to your comprehensive writing program</a:t>
            </a:r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04FA-8284-4003-8238-6C15241A1683}" type="slidenum">
              <a:rPr lang="en-US"/>
              <a:pPr/>
              <a:t>30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Think of authors who demonstrate strong voice in their writing.</a:t>
            </a:r>
          </a:p>
          <a:p>
            <a:r>
              <a:rPr lang="en-US"/>
              <a:t>Which songs could you use as a comparison to show voice differences among artists?</a:t>
            </a:r>
          </a:p>
          <a:p>
            <a:r>
              <a:rPr lang="en-US"/>
              <a:t>How and when do you plan to teach the Voice trait in your own class?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739A0-DD1B-45D2-AC48-874590BB727B}" type="slidenum">
              <a:rPr lang="en-US"/>
              <a:pPr/>
              <a:t>31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Choice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Create a mental picture for the reader through the use of words.</a:t>
            </a:r>
          </a:p>
          <a:p>
            <a:r>
              <a:rPr lang="en-US"/>
              <a:t>Use of strong action verbs and specific nouns is more meaningful than abundance of adjectives.</a:t>
            </a:r>
          </a:p>
          <a:p>
            <a:r>
              <a:rPr lang="en-US"/>
              <a:t>Language is natural and not overdone.</a:t>
            </a:r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E25AC-76E5-445A-97AD-94E7D41203C1}" type="slidenum">
              <a:rPr lang="en-US"/>
              <a:pPr/>
              <a:t>32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Word Choice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Make word walls or jars of favorite words and phrases.</a:t>
            </a:r>
          </a:p>
          <a:p>
            <a:r>
              <a:rPr lang="en-US"/>
              <a:t>Teach students to extract meaning from context as they read.</a:t>
            </a:r>
          </a:p>
          <a:p>
            <a:r>
              <a:rPr lang="en-US"/>
              <a:t>Have students listen for favorite words and phrases as you read aloud.</a:t>
            </a:r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4798-6BD5-4AC5-8057-69456DE20C01}" type="slidenum">
              <a:rPr lang="en-US"/>
              <a:pPr/>
              <a:t>33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Word Choice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Bury dead words.</a:t>
            </a:r>
          </a:p>
          <a:p>
            <a:r>
              <a:rPr lang="en-US"/>
              <a:t>Brainstorm different ways to say the same thing.</a:t>
            </a:r>
          </a:p>
          <a:p>
            <a:pPr>
              <a:buFontTx/>
              <a:buNone/>
            </a:pPr>
            <a:r>
              <a:rPr lang="en-US" sz="2800" i="1"/>
              <a:t>*Lesson ideas begin on page 62.</a:t>
            </a: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44036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C0A9F-C7B4-4411-B7AF-310EABC34DD9}" type="slidenum">
              <a:rPr lang="en-US"/>
              <a:pPr/>
              <a:t>34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Sentence Fluency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Rhythm and readability of the paper.</a:t>
            </a:r>
          </a:p>
          <a:p>
            <a:r>
              <a:rPr lang="en-US"/>
              <a:t>Sentences flow smoothly.</a:t>
            </a:r>
          </a:p>
          <a:p>
            <a:r>
              <a:rPr lang="en-US"/>
              <a:t>Sentences have different beginnings, lengths, and structures.</a:t>
            </a:r>
          </a:p>
          <a:p>
            <a:r>
              <a:rPr lang="en-US"/>
              <a:t>Parallel construction.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9C1D-ECAF-4BEF-AD0A-E2BF6A5C45EF}" type="slidenum">
              <a:rPr lang="en-US"/>
              <a:pPr/>
              <a:t>35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Sentence Fluency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Teach students to edit and revise aloud.</a:t>
            </a:r>
          </a:p>
          <a:p>
            <a:r>
              <a:rPr lang="en-US"/>
              <a:t>Exercise isn’t just for P.E. - show them how to stretch sentences, too.</a:t>
            </a:r>
          </a:p>
          <a:p>
            <a:r>
              <a:rPr lang="en-US"/>
              <a:t>Construct sentences that enhance meaning and progress the piece (combining).</a:t>
            </a:r>
          </a:p>
          <a:p>
            <a:r>
              <a:rPr lang="en-US"/>
              <a:t>Compare fluent, flowing literature with the likes of </a:t>
            </a:r>
            <a:r>
              <a:rPr lang="en-US" u="sng"/>
              <a:t>Dick and Jane</a:t>
            </a:r>
            <a:r>
              <a:rPr lang="en-US"/>
              <a:t>.</a:t>
            </a:r>
          </a:p>
          <a:p>
            <a:pPr>
              <a:buFontTx/>
              <a:buNone/>
            </a:pPr>
            <a:r>
              <a:rPr lang="en-US" sz="2800" i="1"/>
              <a:t>*Lesson ideas begin on page 76.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F6E0-01D4-41E3-A973-4403B0BB3D48}" type="slidenum">
              <a:rPr lang="en-US"/>
              <a:pPr/>
              <a:t>36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Power Writing?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600"/>
              <a:t>Power Writing is an activity to encourage </a:t>
            </a:r>
            <a:r>
              <a:rPr lang="en-US" sz="2600" b="1" u="sng"/>
              <a:t>ideas</a:t>
            </a:r>
            <a:r>
              <a:rPr lang="en-US" sz="2600"/>
              <a:t> and </a:t>
            </a:r>
            <a:r>
              <a:rPr lang="en-US" sz="2600" b="1" u="sng"/>
              <a:t>sentence fluency</a:t>
            </a:r>
            <a:r>
              <a:rPr lang="en-US" sz="2600"/>
              <a:t>.</a:t>
            </a:r>
          </a:p>
          <a:p>
            <a:r>
              <a:rPr lang="en-US" sz="2600"/>
              <a:t>Students have one minute to write “as much as they can, as well as they can” about a given topic.</a:t>
            </a:r>
          </a:p>
          <a:p>
            <a:r>
              <a:rPr lang="en-US" sz="2600"/>
              <a:t>Students count their words after one minute and the teacher records them on a chart.</a:t>
            </a:r>
          </a:p>
          <a:p>
            <a:r>
              <a:rPr lang="en-US" sz="2600"/>
              <a:t>Power Writing is an avenue for further developing </a:t>
            </a:r>
            <a:r>
              <a:rPr lang="en-US" sz="2600" b="1" u="sng"/>
              <a:t>word choice</a:t>
            </a:r>
            <a:r>
              <a:rPr lang="en-US" sz="2600"/>
              <a:t> and </a:t>
            </a:r>
            <a:r>
              <a:rPr lang="en-US" sz="2600" b="1" u="sng"/>
              <a:t>conventions</a:t>
            </a:r>
            <a:r>
              <a:rPr lang="en-US" sz="2600"/>
              <a:t> in student writing.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2C096-A5E8-44C3-B4B6-8583A96030D7}" type="slidenum">
              <a:rPr lang="en-US"/>
              <a:pPr/>
              <a:t>37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Reflects general correctness of the piece.</a:t>
            </a:r>
          </a:p>
          <a:p>
            <a:r>
              <a:rPr lang="en-US"/>
              <a:t>Focus on spelling, grammar, punctuation, and capitalization.</a:t>
            </a:r>
          </a:p>
          <a:p>
            <a:r>
              <a:rPr lang="en-US"/>
              <a:t>The editing component of the traits.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B6C56-4A7C-40BD-99A0-98774E4237D7}" type="slidenum">
              <a:rPr lang="en-US"/>
              <a:pPr/>
              <a:t>38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the Conventions Trait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Establish a common language for conventions (copy editor’s symbols).</a:t>
            </a:r>
          </a:p>
          <a:p>
            <a:r>
              <a:rPr lang="en-US"/>
              <a:t>Conventions are a tool for making ideas readable.</a:t>
            </a:r>
          </a:p>
          <a:p>
            <a:r>
              <a:rPr lang="en-US"/>
              <a:t>Conventions as the good manners of written language (see pg. 90).</a:t>
            </a:r>
          </a:p>
          <a:p>
            <a:pPr>
              <a:buFontTx/>
              <a:buNone/>
            </a:pPr>
            <a:r>
              <a:rPr lang="en-US" sz="2800" i="1"/>
              <a:t>*Lesson ideas begin on page 91.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0CDF-AF27-43E2-ABC4-0B6CE0E52377}" type="slidenum">
              <a:rPr lang="en-US"/>
              <a:pPr/>
              <a:t>39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Six Traits “I remember…” Poem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Take a few moments to identify some of the aspects of the Six Traits that you specifically remember.</a:t>
            </a:r>
          </a:p>
          <a:p>
            <a:r>
              <a:rPr lang="en-US"/>
              <a:t>How can you turn your memories into learning experiences for your students?</a:t>
            </a:r>
          </a:p>
          <a:p>
            <a:r>
              <a:rPr lang="en-US"/>
              <a:t>Metaphor for Good Writing </a:t>
            </a:r>
            <a:r>
              <a:rPr lang="en-US" sz="1400">
                <a:hlinkClick r:id="rId2"/>
              </a:rPr>
              <a:t>http://writingfix.com/traits.htm</a:t>
            </a:r>
            <a:r>
              <a:rPr lang="en-US" sz="1400"/>
              <a:t> 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pic>
        <p:nvPicPr>
          <p:cNvPr id="53252" name="Picture 4" descr="PENCIL5"/>
          <p:cNvPicPr>
            <a:picLocks noChangeAspect="1" noChangeArrowheads="1"/>
          </p:cNvPicPr>
          <p:nvPr/>
        </p:nvPicPr>
        <p:blipFill>
          <a:blip r:embed="rId3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9884-6A3C-4902-A872-6F41E42F92A3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Six Traits of Writing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Ideas and Content</a:t>
            </a:r>
          </a:p>
          <a:p>
            <a:r>
              <a:rPr lang="en-US"/>
              <a:t>Organization</a:t>
            </a:r>
          </a:p>
          <a:p>
            <a:r>
              <a:rPr lang="en-US"/>
              <a:t>Voice</a:t>
            </a:r>
          </a:p>
          <a:p>
            <a:r>
              <a:rPr lang="en-US"/>
              <a:t>Word Choice</a:t>
            </a:r>
          </a:p>
          <a:p>
            <a:r>
              <a:rPr lang="en-US"/>
              <a:t>Sentence Fluency</a:t>
            </a:r>
          </a:p>
          <a:p>
            <a:r>
              <a:rPr lang="en-US"/>
              <a:t>Conventions</a:t>
            </a:r>
          </a:p>
          <a:p>
            <a:r>
              <a:rPr lang="en-US"/>
              <a:t>+1 Presentation</a:t>
            </a:r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B1C-9217-4A2A-91DE-685FCE5E98FC}" type="slidenum">
              <a:rPr lang="en-US"/>
              <a:pPr/>
              <a:t>40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Tying it Together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How can you make the Six Traits of writing a usable component of your writing instruction?</a:t>
            </a:r>
          </a:p>
          <a:p>
            <a:r>
              <a:rPr lang="en-US"/>
              <a:t>How can you link the Six Traits to your  Houghton Mifflin/Open Court writing program?</a:t>
            </a:r>
          </a:p>
          <a:p>
            <a:r>
              <a:rPr lang="en-US"/>
              <a:t>Which traits more appropriately match up with writing standards for your grade level?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FFFF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Contact Information</a:t>
            </a:r>
            <a:br>
              <a:rPr lang="en-US"/>
            </a:br>
            <a:r>
              <a:rPr lang="en-US" sz="2000"/>
              <a:t/>
            </a:r>
            <a:br>
              <a:rPr lang="en-US" sz="2000"/>
            </a:br>
            <a:r>
              <a:rPr lang="en-US" sz="2800"/>
              <a:t>Anne Marie Madden</a:t>
            </a:r>
            <a:br>
              <a:rPr lang="en-US" sz="2800"/>
            </a:br>
            <a:r>
              <a:rPr lang="en-US" sz="2800">
                <a:hlinkClick r:id="rId2"/>
              </a:rPr>
              <a:t>amadden@iusd.org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x6376</a:t>
            </a:r>
            <a:br>
              <a:rPr lang="en-US" sz="2800"/>
            </a:br>
            <a:r>
              <a:rPr lang="en-US" sz="2800"/>
              <a:t>Erin Lane</a:t>
            </a:r>
            <a:br>
              <a:rPr lang="en-US" sz="2800"/>
            </a:br>
            <a:r>
              <a:rPr lang="en-US" sz="2800">
                <a:hlinkClick r:id="rId3"/>
              </a:rPr>
              <a:t>elane@iusd.org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x5593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5068" name="Picture 12" descr="A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5486400"/>
            <a:ext cx="1000125" cy="1247775"/>
          </a:xfrm>
          <a:prstGeom prst="rect">
            <a:avLst/>
          </a:prstGeom>
          <a:noFill/>
        </p:spPr>
      </p:pic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76200" y="5334000"/>
            <a:ext cx="1143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5071" name="Picture 15" descr="apple-penci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67138" y="5705475"/>
            <a:ext cx="1609725" cy="923925"/>
          </a:xfrm>
          <a:prstGeom prst="rect">
            <a:avLst/>
          </a:prstGeom>
          <a:noFill/>
        </p:spPr>
      </p:pic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7848600" y="5638800"/>
            <a:ext cx="12954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B9F-79B1-451A-8D55-4B606910A7D9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Take time to introduce the concept of traits.</a:t>
            </a:r>
          </a:p>
          <a:p>
            <a:r>
              <a:rPr lang="en-US"/>
              <a:t>Define and describe individual traits as you teach them.</a:t>
            </a:r>
          </a:p>
          <a:p>
            <a:r>
              <a:rPr lang="en-US"/>
              <a:t>Use the language of the traits whenever possible.</a:t>
            </a:r>
          </a:p>
          <a:p>
            <a:r>
              <a:rPr lang="en-US"/>
              <a:t>Teach students to be assessors of their own and others’ work and to use their self assessment in revising and setting goals.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CCBD-56CB-473E-8409-8CA8D928C24E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/>
              <a:t>Use literature to illustrate the traits.</a:t>
            </a:r>
          </a:p>
          <a:p>
            <a:r>
              <a:rPr lang="en-US"/>
              <a:t>Use focused lessons - including practice revision - to help students develop each trait.</a:t>
            </a:r>
          </a:p>
          <a:p>
            <a:r>
              <a:rPr lang="en-US"/>
              <a:t>Teach students to make focused revision a part of their writing.</a:t>
            </a:r>
          </a:p>
        </p:txBody>
      </p:sp>
      <p:pic>
        <p:nvPicPr>
          <p:cNvPr id="7172" name="Picture 4" descr="PENCIL5"/>
          <p:cNvPicPr>
            <a:picLocks noChangeAspect="1" noChangeArrowheads="1"/>
          </p:cNvPicPr>
          <p:nvPr/>
        </p:nvPicPr>
        <p:blipFill>
          <a:blip r:embed="rId2"/>
          <a:srcRect t="30638" b="30638"/>
          <a:stretch>
            <a:fillRect/>
          </a:stretch>
        </p:blipFill>
        <p:spPr bwMode="auto">
          <a:xfrm>
            <a:off x="7086600" y="6400800"/>
            <a:ext cx="8953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3A9E8-3F62-4DF8-9A8A-F5B15B312638}" type="slidenum">
              <a:rPr lang="en-US"/>
              <a:pPr/>
              <a:t>7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1: Introduce the concept of traits and the traits themselves.</a:t>
            </a:r>
            <a:endParaRPr lang="en-US"/>
          </a:p>
          <a:p>
            <a:r>
              <a:rPr lang="en-US"/>
              <a:t>Discuss what traits and characteristics are.</a:t>
            </a:r>
          </a:p>
          <a:p>
            <a:r>
              <a:rPr lang="en-US"/>
              <a:t>Explain and ask for examples of common traits that things have, i.e. What makes a good book, a good movie, or a good friend?</a:t>
            </a:r>
          </a:p>
          <a:p>
            <a:r>
              <a:rPr lang="en-US"/>
              <a:t>Ask students what they think are the traits of good writing.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2AD0-02DA-4069-9FC1-F6D9773C6F3B}" type="slidenum">
              <a:rPr lang="en-US"/>
              <a:pPr/>
              <a:t>8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1: Introduce the traits, cont.</a:t>
            </a:r>
          </a:p>
          <a:p>
            <a:r>
              <a:rPr lang="en-US"/>
              <a:t>Share samples of writing and ask for their responses.</a:t>
            </a:r>
          </a:p>
          <a:p>
            <a:r>
              <a:rPr lang="en-US"/>
              <a:t>Share writing from a variety of writers - both good and bad - and encourage students to bring in pieces from their favorite authors.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7A3CA-6B3D-4227-B493-036CE10CB2D5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Steps to Teaching Traits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Step 2: Define and describe individual traits as you teach them.</a:t>
            </a:r>
            <a:endParaRPr lang="en-US"/>
          </a:p>
          <a:p>
            <a:r>
              <a:rPr lang="en-US"/>
              <a:t>Share student friendly Six Traits scoring guides.</a:t>
            </a:r>
          </a:p>
          <a:p>
            <a:r>
              <a:rPr lang="en-US"/>
              <a:t>Share samples from literature.</a:t>
            </a:r>
          </a:p>
          <a:p>
            <a:r>
              <a:rPr lang="en-US"/>
              <a:t>Make sure students “get it.”</a:t>
            </a:r>
          </a:p>
          <a:p>
            <a:r>
              <a:rPr lang="en-US"/>
              <a:t>Teach traits one at a time.</a:t>
            </a: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1672</Words>
  <Application>Microsoft PowerPoint</Application>
  <PresentationFormat>On-screen Show (4:3)</PresentationFormat>
  <Paragraphs>255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Times New Roman</vt:lpstr>
      <vt:lpstr>Arial</vt:lpstr>
      <vt:lpstr>Calibri</vt:lpstr>
      <vt:lpstr>Comic Sans MS</vt:lpstr>
      <vt:lpstr>Office Theme</vt:lpstr>
      <vt:lpstr>Microsoft Word Document</vt:lpstr>
      <vt:lpstr>Introduction to the  Six(+1) Traits of Writing</vt:lpstr>
      <vt:lpstr>Guidelines</vt:lpstr>
      <vt:lpstr>Outcomes</vt:lpstr>
      <vt:lpstr>Six Traits of Writing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Steps to Teaching Traits</vt:lpstr>
      <vt:lpstr>Ideas and Content</vt:lpstr>
      <vt:lpstr>Teaching the Ideas Trait</vt:lpstr>
      <vt:lpstr>Slide 17</vt:lpstr>
      <vt:lpstr>What are Super Sentences?</vt:lpstr>
      <vt:lpstr>Super Sentences</vt:lpstr>
      <vt:lpstr>Practice/Table Talk</vt:lpstr>
      <vt:lpstr>Assessing the Traits with Rubrics</vt:lpstr>
      <vt:lpstr>Assessing the Traits with Rubrics</vt:lpstr>
      <vt:lpstr>Assessing the Traits with Rubrics</vt:lpstr>
      <vt:lpstr>Discussion</vt:lpstr>
      <vt:lpstr>Organization</vt:lpstr>
      <vt:lpstr>Teaching the Organization Trait</vt:lpstr>
      <vt:lpstr>Discussion</vt:lpstr>
      <vt:lpstr>Voice</vt:lpstr>
      <vt:lpstr>Teaching the Voice Trait</vt:lpstr>
      <vt:lpstr>Discussion</vt:lpstr>
      <vt:lpstr>Word Choice</vt:lpstr>
      <vt:lpstr>Teaching Word Choice</vt:lpstr>
      <vt:lpstr>Teaching Word Choice</vt:lpstr>
      <vt:lpstr>Sentence Fluency</vt:lpstr>
      <vt:lpstr>Teaching Sentence Fluency</vt:lpstr>
      <vt:lpstr>What is Power Writing?</vt:lpstr>
      <vt:lpstr>Conventions</vt:lpstr>
      <vt:lpstr>Teaching the Conventions Trait</vt:lpstr>
      <vt:lpstr>Six Traits “I remember…” Poem</vt:lpstr>
      <vt:lpstr>Tying it Together</vt:lpstr>
      <vt:lpstr>Contact Information  Anne Marie Madden amadden@iusd.org  x6376 Erin Lane elane@iusd.org x5593</vt:lpstr>
    </vt:vector>
  </TitlesOfParts>
  <Company>PacifiCare Health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Introduction to the  6 + 1 Traits of Writing  Presented by Anne Marie Madden January 29, 2008</dc:title>
  <dc:creator>MADDEN_SP</dc:creator>
  <cp:lastModifiedBy>twilson</cp:lastModifiedBy>
  <cp:revision>73</cp:revision>
  <dcterms:created xsi:type="dcterms:W3CDTF">2008-01-27T22:34:05Z</dcterms:created>
  <dcterms:modified xsi:type="dcterms:W3CDTF">2009-05-04T19:09:40Z</dcterms:modified>
</cp:coreProperties>
</file>